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752" r:id="rId1"/>
  </p:sldMasterIdLst>
  <p:notesMasterIdLst>
    <p:notesMasterId r:id="rId14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E2C11"/>
    <a:srgbClr val="8D176B"/>
    <a:srgbClr val="25432B"/>
    <a:srgbClr val="1F09A3"/>
    <a:srgbClr val="451C5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78467" autoAdjust="0"/>
  </p:normalViewPr>
  <p:slideViewPr>
    <p:cSldViewPr>
      <p:cViewPr varScale="1">
        <p:scale>
          <a:sx n="58" d="100"/>
          <a:sy n="58" d="100"/>
        </p:scale>
        <p:origin x="-85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72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rAngAx val="1"/>
    </c:view3D>
    <c:plotArea>
      <c:layout>
        <c:manualLayout>
          <c:layoutTarget val="inner"/>
          <c:xMode val="edge"/>
          <c:yMode val="edge"/>
          <c:x val="0.1152648230941737"/>
          <c:y val="1.2654329628489062E-3"/>
          <c:w val="0.88020000972100709"/>
          <c:h val="0.57387544427685344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 01.09.2021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Лист1!$A$2:$A$14</c:f>
              <c:strCache>
                <c:ptCount val="13"/>
                <c:pt idx="0">
                  <c:v>МОБУ СОШ № 4 пгт Лучегорск</c:v>
                </c:pt>
                <c:pt idx="1">
                  <c:v>МОБУ СОШ № 2 пгт Лучегорск</c:v>
                </c:pt>
                <c:pt idx="2">
                  <c:v>МОБУ СОШ № 1 пгт Лучегорск</c:v>
                </c:pt>
                <c:pt idx="3">
                  <c:v>МОБУ СОШ № 13 с. Светлогорье</c:v>
                </c:pt>
                <c:pt idx="4">
                  <c:v>МОБУ СОШ № 17 с. Новостройка</c:v>
                </c:pt>
                <c:pt idx="5">
                  <c:v>МОБУ СОШ № 7 с. Пожарское</c:v>
                </c:pt>
                <c:pt idx="6">
                  <c:v>МОБУ СОШ № 16 с. Верхний Перевал</c:v>
                </c:pt>
                <c:pt idx="7">
                  <c:v>МОБУ СОШ № 15 с. Красный Яр</c:v>
                </c:pt>
                <c:pt idx="8">
                  <c:v>МОБУ СОШ № 6 с. Игнатьевка</c:v>
                </c:pt>
                <c:pt idx="9">
                  <c:v>МОБУ СОШ № 5 с. Нагорное</c:v>
                </c:pt>
                <c:pt idx="10">
                  <c:v>МОБУ ООШ № 12 с. Федосьевка</c:v>
                </c:pt>
                <c:pt idx="11">
                  <c:v>МОБУ ООШ № 10 с. Соболиное</c:v>
                </c:pt>
                <c:pt idx="12">
                  <c:v>МОБУ ООШ № 8 с. Губерово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772</c:v>
                </c:pt>
                <c:pt idx="1">
                  <c:v>746</c:v>
                </c:pt>
                <c:pt idx="2">
                  <c:v>641</c:v>
                </c:pt>
                <c:pt idx="3">
                  <c:v>174</c:v>
                </c:pt>
                <c:pt idx="4">
                  <c:v>145</c:v>
                </c:pt>
                <c:pt idx="5">
                  <c:v>108</c:v>
                </c:pt>
                <c:pt idx="6">
                  <c:v>92</c:v>
                </c:pt>
                <c:pt idx="7">
                  <c:v>73</c:v>
                </c:pt>
                <c:pt idx="8">
                  <c:v>66</c:v>
                </c:pt>
                <c:pt idx="9">
                  <c:v>41</c:v>
                </c:pt>
                <c:pt idx="10">
                  <c:v>36</c:v>
                </c:pt>
                <c:pt idx="11">
                  <c:v>35</c:v>
                </c:pt>
                <c:pt idx="12">
                  <c:v>33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25.12.2021</c:v>
                </c:pt>
              </c:strCache>
            </c:strRef>
          </c:tx>
          <c:dLbls>
            <c:txPr>
              <a:bodyPr/>
              <a:lstStyle/>
              <a:p>
                <a:pPr>
                  <a:defRPr sz="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Лист1!$A$2:$A$14</c:f>
              <c:strCache>
                <c:ptCount val="13"/>
                <c:pt idx="0">
                  <c:v>МОБУ СОШ № 4 пгт Лучегорск</c:v>
                </c:pt>
                <c:pt idx="1">
                  <c:v>МОБУ СОШ № 2 пгт Лучегорск</c:v>
                </c:pt>
                <c:pt idx="2">
                  <c:v>МОБУ СОШ № 1 пгт Лучегорск</c:v>
                </c:pt>
                <c:pt idx="3">
                  <c:v>МОБУ СОШ № 13 с. Светлогорье</c:v>
                </c:pt>
                <c:pt idx="4">
                  <c:v>МОБУ СОШ № 17 с. Новостройка</c:v>
                </c:pt>
                <c:pt idx="5">
                  <c:v>МОБУ СОШ № 7 с. Пожарское</c:v>
                </c:pt>
                <c:pt idx="6">
                  <c:v>МОБУ СОШ № 16 с. Верхний Перевал</c:v>
                </c:pt>
                <c:pt idx="7">
                  <c:v>МОБУ СОШ № 15 с. Красный Яр</c:v>
                </c:pt>
                <c:pt idx="8">
                  <c:v>МОБУ СОШ № 6 с. Игнатьевка</c:v>
                </c:pt>
                <c:pt idx="9">
                  <c:v>МОБУ СОШ № 5 с. Нагорное</c:v>
                </c:pt>
                <c:pt idx="10">
                  <c:v>МОБУ ООШ № 12 с. Федосьевка</c:v>
                </c:pt>
                <c:pt idx="11">
                  <c:v>МОБУ ООШ № 10 с. Соболиное</c:v>
                </c:pt>
                <c:pt idx="12">
                  <c:v>МОБУ ООШ № 8 с. Губерово</c:v>
                </c:pt>
              </c:strCache>
            </c:strRef>
          </c:cat>
          <c:val>
            <c:numRef>
              <c:f>Лист1!$C$2:$C$14</c:f>
              <c:numCache>
                <c:formatCode>General</c:formatCode>
                <c:ptCount val="13"/>
                <c:pt idx="0">
                  <c:v>770</c:v>
                </c:pt>
                <c:pt idx="1">
                  <c:v>749</c:v>
                </c:pt>
                <c:pt idx="2">
                  <c:v>633</c:v>
                </c:pt>
                <c:pt idx="3">
                  <c:v>162</c:v>
                </c:pt>
                <c:pt idx="4">
                  <c:v>143</c:v>
                </c:pt>
                <c:pt idx="5">
                  <c:v>110</c:v>
                </c:pt>
                <c:pt idx="6">
                  <c:v>93</c:v>
                </c:pt>
                <c:pt idx="7">
                  <c:v>67</c:v>
                </c:pt>
                <c:pt idx="8">
                  <c:v>65</c:v>
                </c:pt>
                <c:pt idx="9">
                  <c:v>41</c:v>
                </c:pt>
                <c:pt idx="10">
                  <c:v>36</c:v>
                </c:pt>
                <c:pt idx="11">
                  <c:v>32</c:v>
                </c:pt>
                <c:pt idx="12">
                  <c:v>33</c:v>
                </c:pt>
              </c:numCache>
            </c:numRef>
          </c:val>
        </c:ser>
        <c:shape val="cylinder"/>
        <c:axId val="136670592"/>
        <c:axId val="136701056"/>
        <c:axId val="0"/>
      </c:bar3DChart>
      <c:catAx>
        <c:axId val="136670592"/>
        <c:scaling>
          <c:orientation val="minMax"/>
        </c:scaling>
        <c:axPos val="b"/>
        <c:tickLblPos val="nextTo"/>
        <c:txPr>
          <a:bodyPr/>
          <a:lstStyle/>
          <a:p>
            <a:pPr>
              <a:defRPr sz="9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6701056"/>
        <c:crosses val="autoZero"/>
        <c:auto val="1"/>
        <c:lblAlgn val="ctr"/>
        <c:lblOffset val="100"/>
      </c:catAx>
      <c:valAx>
        <c:axId val="136701056"/>
        <c:scaling>
          <c:orientation val="minMax"/>
        </c:scaling>
        <c:delete val="1"/>
        <c:axPos val="l"/>
        <c:majorGridlines/>
        <c:numFmt formatCode="General" sourceLinked="1"/>
        <c:tickLblPos val="nextTo"/>
        <c:crossAx val="1366705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05875435063105"/>
          <c:y val="3.0826688452881803E-2"/>
          <c:w val="0.14244466187680663"/>
          <c:h val="0.19480316477012946"/>
        </c:manualLayout>
      </c:layout>
      <c:txPr>
        <a:bodyPr/>
        <a:lstStyle/>
        <a:p>
          <a:pPr>
            <a:defRPr sz="12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>
        <c:manualLayout>
          <c:xMode val="edge"/>
          <c:yMode val="edge"/>
          <c:x val="0.35403732161900081"/>
          <c:y val="0"/>
        </c:manualLayout>
      </c:layout>
      <c:txPr>
        <a:bodyPr/>
        <a:lstStyle/>
        <a:p>
          <a:pPr>
            <a:defRPr sz="1600"/>
          </a:pPr>
          <a:endParaRPr lang="ru-RU"/>
        </a:p>
      </c:txPr>
    </c:title>
    <c:view3D>
      <c:rAngAx val="1"/>
    </c:view3D>
    <c:plotArea>
      <c:layout>
        <c:manualLayout>
          <c:layoutTarget val="inner"/>
          <c:xMode val="edge"/>
          <c:yMode val="edge"/>
          <c:x val="0.14526289802473349"/>
          <c:y val="0.10759103208509552"/>
          <c:w val="0.85473710197526587"/>
          <c:h val="0.55517782077235456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Качество знаний "4" и "5"</c:v>
                </c:pt>
              </c:strCache>
            </c:strRef>
          </c:tx>
          <c:dLbls>
            <c:showVal val="1"/>
          </c:dLbls>
          <c:cat>
            <c:strRef>
              <c:f>Лист1!$A$2:$A$14</c:f>
              <c:strCache>
                <c:ptCount val="13"/>
                <c:pt idx="0">
                  <c:v>МОБУ СОШ № 2 пгт Лучегорск</c:v>
                </c:pt>
                <c:pt idx="1">
                  <c:v>МОБУ СОШ № 4 пгт Лучегорск</c:v>
                </c:pt>
                <c:pt idx="2">
                  <c:v>МОБУ СОШ № 1 пгт Лучегорск</c:v>
                </c:pt>
                <c:pt idx="3">
                  <c:v>МОБУ СОШ № 7 с. Пожарское </c:v>
                </c:pt>
                <c:pt idx="4">
                  <c:v>МОБУ СОШ № 5 с. Нагорное</c:v>
                </c:pt>
                <c:pt idx="5">
                  <c:v>МОБУ СОШ № 17 с.Новостройка</c:v>
                </c:pt>
                <c:pt idx="6">
                  <c:v>МОБУ СОШ № 6 с. Игнатьевка</c:v>
                </c:pt>
                <c:pt idx="7">
                  <c:v>МОБУ СОШ № 13 с. Светлогорье</c:v>
                </c:pt>
                <c:pt idx="8">
                  <c:v>МОБУ СОШ № 10 с. Соболиное</c:v>
                </c:pt>
                <c:pt idx="9">
                  <c:v>МОБУ СОШ № 16 с. Верхний Перевал</c:v>
                </c:pt>
                <c:pt idx="10">
                  <c:v>МОБУ СОШ № 15 с. Красный Яр</c:v>
                </c:pt>
                <c:pt idx="11">
                  <c:v>МОБУ ООШ № 8 с. Губерово</c:v>
                </c:pt>
                <c:pt idx="12">
                  <c:v>МОБУ ООШ № 12 с. Федосьевка</c:v>
                </c:pt>
              </c:strCache>
            </c:strRef>
          </c:cat>
          <c:val>
            <c:numRef>
              <c:f>Лист1!$B$2:$B$14</c:f>
              <c:numCache>
                <c:formatCode>General</c:formatCode>
                <c:ptCount val="13"/>
                <c:pt idx="0">
                  <c:v>38.9</c:v>
                </c:pt>
                <c:pt idx="1">
                  <c:v>31.7</c:v>
                </c:pt>
                <c:pt idx="2">
                  <c:v>29.1</c:v>
                </c:pt>
                <c:pt idx="3">
                  <c:v>40.200000000000003</c:v>
                </c:pt>
                <c:pt idx="4">
                  <c:v>38.9</c:v>
                </c:pt>
                <c:pt idx="5">
                  <c:v>36.9</c:v>
                </c:pt>
                <c:pt idx="6">
                  <c:v>35.800000000000004</c:v>
                </c:pt>
                <c:pt idx="7">
                  <c:v>35.300000000000004</c:v>
                </c:pt>
                <c:pt idx="8">
                  <c:v>33.300000000000004</c:v>
                </c:pt>
                <c:pt idx="9">
                  <c:v>33.300000000000004</c:v>
                </c:pt>
                <c:pt idx="10">
                  <c:v>28</c:v>
                </c:pt>
                <c:pt idx="11">
                  <c:v>27.6</c:v>
                </c:pt>
                <c:pt idx="12">
                  <c:v>20</c:v>
                </c:pt>
              </c:numCache>
            </c:numRef>
          </c:val>
        </c:ser>
        <c:shape val="cylinder"/>
        <c:axId val="136840320"/>
        <c:axId val="136841856"/>
        <c:axId val="0"/>
      </c:bar3DChart>
      <c:catAx>
        <c:axId val="136840320"/>
        <c:scaling>
          <c:orientation val="minMax"/>
        </c:scaling>
        <c:axPos val="b"/>
        <c:tickLblPos val="nextTo"/>
        <c:crossAx val="136841856"/>
        <c:crosses val="autoZero"/>
        <c:auto val="1"/>
        <c:lblAlgn val="ctr"/>
        <c:lblOffset val="100"/>
      </c:catAx>
      <c:valAx>
        <c:axId val="136841856"/>
        <c:scaling>
          <c:orientation val="minMax"/>
        </c:scaling>
        <c:delete val="1"/>
        <c:axPos val="l"/>
        <c:majorGridlines/>
        <c:numFmt formatCode="General" sourceLinked="1"/>
        <c:tickLblPos val="nextTo"/>
        <c:crossAx val="136840320"/>
        <c:crosses val="autoZero"/>
        <c:crossBetween val="between"/>
      </c:valAx>
    </c:plotArea>
    <c:plotVisOnly val="1"/>
  </c:chart>
  <c:txPr>
    <a:bodyPr/>
    <a:lstStyle/>
    <a:p>
      <a:pPr>
        <a:defRPr sz="1000">
          <a:latin typeface="Times New Roman" pitchFamily="18" charset="0"/>
          <a:cs typeface="Times New Roman" pitchFamily="18" charset="0"/>
        </a:defRPr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view3D>
      <c:rAngAx val="1"/>
    </c:view3D>
    <c:plotArea>
      <c:layout/>
      <c:bar3DChart>
        <c:barDir val="bar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Неаттестованные и неуспевающие (чел.)</c:v>
                </c:pt>
              </c:strCache>
            </c:strRef>
          </c:tx>
          <c:dLbls>
            <c:showVal val="1"/>
          </c:dLbls>
          <c:cat>
            <c:strRef>
              <c:f>Лист1!$A$2:$A$7</c:f>
              <c:strCache>
                <c:ptCount val="6"/>
                <c:pt idx="0">
                  <c:v>МОБУ СОШ № 10, 13, 7, 5, МОБУ ООШ № 8 ПМР</c:v>
                </c:pt>
                <c:pt idx="1">
                  <c:v>МОБУ СОШ № 6 ПМР</c:v>
                </c:pt>
                <c:pt idx="2">
                  <c:v>МОБУ СОШ № 15, 17 ПМР</c:v>
                </c:pt>
                <c:pt idx="3">
                  <c:v>МОБУ СОШ № 1 ПМР</c:v>
                </c:pt>
                <c:pt idx="4">
                  <c:v>МОБУ СОШ № 4 ПМР</c:v>
                </c:pt>
                <c:pt idx="5">
                  <c:v>МОБУ СОШ № 2 ПМР 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8</c:v>
                </c:pt>
                <c:pt idx="4">
                  <c:v>14</c:v>
                </c:pt>
                <c:pt idx="5">
                  <c:v>18</c:v>
                </c:pt>
              </c:numCache>
            </c:numRef>
          </c:val>
        </c:ser>
        <c:gapWidth val="55"/>
        <c:gapDepth val="55"/>
        <c:shape val="cylinder"/>
        <c:axId val="137573120"/>
        <c:axId val="137571328"/>
        <c:axId val="0"/>
      </c:bar3DChart>
      <c:valAx>
        <c:axId val="137571328"/>
        <c:scaling>
          <c:orientation val="minMax"/>
        </c:scaling>
        <c:delete val="1"/>
        <c:axPos val="b"/>
        <c:majorGridlines/>
        <c:numFmt formatCode="General" sourceLinked="1"/>
        <c:majorTickMark val="none"/>
        <c:tickLblPos val="nextTo"/>
        <c:crossAx val="137573120"/>
        <c:crosses val="autoZero"/>
        <c:crossBetween val="between"/>
      </c:valAx>
      <c:catAx>
        <c:axId val="137573120"/>
        <c:scaling>
          <c:orientation val="minMax"/>
        </c:scaling>
        <c:axPos val="l"/>
        <c:maj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137571328"/>
        <c:crosses val="autoZero"/>
        <c:auto val="1"/>
        <c:lblAlgn val="ctr"/>
        <c:lblOffset val="100"/>
      </c:catAx>
    </c:plotArea>
    <c:legend>
      <c:legendPos val="r"/>
      <c:layout/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0.18644</cdr:x>
      <cdr:y>0.09543</cdr:y>
    </cdr:from>
    <cdr:to>
      <cdr:x>0.35593</cdr:x>
      <cdr:y>0.14996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71636" y="500066"/>
          <a:ext cx="1428760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 b="1" i="1" dirty="0" err="1" smtClean="0"/>
            <a:t>Лучегорские</a:t>
          </a:r>
          <a:r>
            <a:rPr lang="ru-RU" sz="1100" b="1" i="1" dirty="0" smtClean="0"/>
            <a:t>                                      школы</a:t>
          </a:r>
          <a:endParaRPr lang="ru-RU" sz="1100" b="1" i="1" dirty="0"/>
        </a:p>
      </cdr:txBody>
    </cdr:sp>
  </cdr:relSizeAnchor>
  <cdr:relSizeAnchor xmlns:cdr="http://schemas.openxmlformats.org/drawingml/2006/chartDrawing">
    <cdr:from>
      <cdr:x>0.34736</cdr:x>
      <cdr:y>0.08195</cdr:y>
    </cdr:from>
    <cdr:to>
      <cdr:x>0.34755</cdr:x>
      <cdr:y>0.6545</cdr:y>
    </cdr:to>
    <cdr:sp macro="" textlink="">
      <cdr:nvSpPr>
        <cdr:cNvPr id="4" name="Прямая соединительная линия 3"/>
        <cdr:cNvSpPr/>
      </cdr:nvSpPr>
      <cdr:spPr>
        <a:xfrm xmlns:a="http://schemas.openxmlformats.org/drawingml/2006/main" rot="5400000" flipH="1" flipV="1">
          <a:off x="2928164" y="429422"/>
          <a:ext cx="1589" cy="3000396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>
            <a:ln>
              <a:solidFill>
                <a:schemeClr val="tx1"/>
              </a:solidFill>
            </a:ln>
          </a:endParaRPr>
        </a:p>
      </cdr:txBody>
    </cdr:sp>
  </cdr:relSizeAnchor>
  <cdr:relSizeAnchor xmlns:cdr="http://schemas.openxmlformats.org/drawingml/2006/chartDrawing">
    <cdr:from>
      <cdr:x>0.37288</cdr:x>
      <cdr:y>0.09543</cdr:y>
    </cdr:from>
    <cdr:to>
      <cdr:x>0.95763</cdr:x>
      <cdr:y>0.13632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143272" y="500066"/>
          <a:ext cx="4929222" cy="2143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ru-RU" sz="1100" b="1" i="1" dirty="0" smtClean="0"/>
            <a:t>Сельские школы</a:t>
          </a:r>
          <a:endParaRPr lang="ru-RU" sz="1100" b="1" i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27CD5F-D520-4B10-BA61-A43F725A891E}" type="datetimeFigureOut">
              <a:rPr lang="ru-RU" smtClean="0"/>
              <a:pPr/>
              <a:t>27.01.2022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E14FC6-1E37-4232-933C-27ED4854FD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20606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2964       2934 (2925 за каникулы) </a:t>
            </a:r>
            <a:r>
              <a:rPr lang="en-US" dirty="0" smtClean="0"/>
              <a:t>I </a:t>
            </a:r>
            <a:r>
              <a:rPr lang="ru-RU" dirty="0" smtClean="0"/>
              <a:t>полугодие 30 чел. (39 чел.)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14FC6-1E37-4232-933C-27ED4854FD9E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14FC6-1E37-4232-933C-27ED4854FD9E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14FC6-1E37-4232-933C-27ED4854FD9E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E14FC6-1E37-4232-933C-27ED4854FD9E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E8BF5-EC37-4825-A56C-05406C3F4E20}" type="datetime1">
              <a:rPr lang="ru-RU" smtClean="0"/>
              <a:pPr/>
              <a:t>27.01.2022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04878-FCFB-4B3A-869C-9003808B6F07}" type="datetime1">
              <a:rPr lang="ru-RU" smtClean="0"/>
              <a:pPr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0CFC3-7DF5-479B-9F21-AD948E00BA35}" type="datetime1">
              <a:rPr lang="ru-RU" smtClean="0"/>
              <a:pPr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A1EC7-F2EA-46E6-9708-106D1A09FA65}" type="datetime1">
              <a:rPr lang="ru-RU" smtClean="0"/>
              <a:pPr/>
              <a:t>27.01.2022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781B7-1EC2-48E8-AA77-2E1CF6CA4FE9}" type="datetime1">
              <a:rPr lang="ru-RU" smtClean="0"/>
              <a:pPr/>
              <a:t>27.01.2022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384FD7-14F5-42B2-B565-86FDF8EA0068}" type="datetime1">
              <a:rPr lang="ru-RU" smtClean="0"/>
              <a:pPr/>
              <a:t>27.01.2022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8931C-E06C-4901-BC4D-76517DE609B2}" type="datetime1">
              <a:rPr lang="ru-RU" smtClean="0"/>
              <a:pPr/>
              <a:t>27.01.2022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AACF8-FA22-462B-98CF-2A2330D17E31}" type="datetime1">
              <a:rPr lang="ru-RU" smtClean="0"/>
              <a:pPr/>
              <a:t>27.01.2022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713E9-4796-4AB1-9EE6-3BBAD8121A88}" type="datetime1">
              <a:rPr lang="ru-RU" smtClean="0"/>
              <a:pPr/>
              <a:t>27.01.2022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D365E-4080-421F-95B6-68708AA9E71F}" type="datetime1">
              <a:rPr lang="ru-RU" smtClean="0"/>
              <a:pPr/>
              <a:t>27.01.2022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C7330-F9F0-47D7-84AC-E8823625FBF4}" type="datetime1">
              <a:rPr lang="ru-RU" smtClean="0"/>
              <a:pPr/>
              <a:t>27.01.2022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A570C05-61AA-4DF0-9707-5F6B5A84456D}" type="datetime1">
              <a:rPr lang="ru-RU" smtClean="0"/>
              <a:pPr/>
              <a:t>27.01.2022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53" r:id="rId1"/>
    <p:sldLayoutId id="2147484754" r:id="rId2"/>
    <p:sldLayoutId id="2147484755" r:id="rId3"/>
    <p:sldLayoutId id="2147484756" r:id="rId4"/>
    <p:sldLayoutId id="2147484757" r:id="rId5"/>
    <p:sldLayoutId id="2147484758" r:id="rId6"/>
    <p:sldLayoutId id="2147484759" r:id="rId7"/>
    <p:sldLayoutId id="2147484760" r:id="rId8"/>
    <p:sldLayoutId id="2147484761" r:id="rId9"/>
    <p:sldLayoutId id="2147484762" r:id="rId10"/>
    <p:sldLayoutId id="214748476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/>
          <p:cNvSpPr>
            <a:spLocks noGrp="1"/>
          </p:cNvSpPr>
          <p:nvPr>
            <p:ph type="ctrTitle"/>
          </p:nvPr>
        </p:nvSpPr>
        <p:spPr>
          <a:xfrm>
            <a:off x="571472" y="1285860"/>
            <a:ext cx="8061030" cy="4155374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 hangingPunct="0">
              <a:lnSpc>
                <a:spcPct val="200000"/>
              </a:lnSpc>
              <a:spcAft>
                <a:spcPts val="0"/>
              </a:spcAft>
            </a:pPr>
            <a:r>
              <a:rPr lang="ru-RU" sz="28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ea typeface="Times New Roman"/>
              </a:rPr>
              <a:t>О некоторых итогах работы общеобразовательных учреждений Пожарского муниципального района за </a:t>
            </a:r>
            <a:r>
              <a:rPr lang="en-US" sz="28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ea typeface="Times New Roman"/>
              </a:rPr>
              <a:t>I</a:t>
            </a:r>
            <a:r>
              <a:rPr lang="ru-RU" sz="28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1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ea typeface="Times New Roman"/>
              </a:rPr>
              <a:t> полугодие 2021-2022 учебного года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5949280"/>
            <a:ext cx="6400800" cy="504056"/>
          </a:xfrm>
        </p:spPr>
        <p:txBody>
          <a:bodyPr>
            <a:noAutofit/>
          </a:bodyPr>
          <a:lstStyle/>
          <a:p>
            <a:endParaRPr lang="ru-RU" sz="2000" b="1" i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z="1600" smtClean="0">
                <a:solidFill>
                  <a:schemeClr val="accent1">
                    <a:lumMod val="50000"/>
                  </a:schemeClr>
                </a:solidFill>
              </a:rPr>
              <a:pPr/>
              <a:t>1</a:t>
            </a:fld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3" name="Picture 1" descr="Герб без вольной части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CC"/>
              </a:clrFrom>
              <a:clrTo>
                <a:srgbClr val="0000CC">
                  <a:alpha val="0"/>
                </a:srgbClr>
              </a:clrTo>
            </a:clrChange>
            <a:lum bright="12000" contrast="-12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4855"/>
            <a:ext cx="608012" cy="752475"/>
          </a:xfrm>
          <a:prstGeom prst="rect">
            <a:avLst/>
          </a:prstGeom>
          <a:solidFill>
            <a:srgbClr val="00CCFF"/>
          </a:solidFill>
        </p:spPr>
      </p:pic>
    </p:spTree>
    <p:extLst>
      <p:ext uri="{BB962C8B-B14F-4D97-AF65-F5344CB8AC3E}">
        <p14:creationId xmlns:p14="http://schemas.microsoft.com/office/powerpoint/2010/main" xmlns="" val="7965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Мотивирующий мониторинг  руководителей ОУ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  Проектная деятельность</a:t>
            </a:r>
          </a:p>
          <a:p>
            <a:pPr algn="ctr"/>
            <a:endParaRPr lang="ru-RU" sz="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1. Демонстрация работы школьных спортивных клубов/театров/хоров (отсутствие – 5 баллов).</a:t>
            </a:r>
          </a:p>
          <a:p>
            <a:pPr algn="just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2. Охват услугами ДО детей от 6 до 18 лет.</a:t>
            </a:r>
          </a:p>
          <a:p>
            <a:pPr algn="just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3. Информационное наполнение сайтов ОУ (в том числе по ФГ,  «Точка роста»,  «500+»,  «ШНОР», ГИА и др.).</a:t>
            </a:r>
          </a:p>
          <a:p>
            <a:pPr algn="just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4.  Наличие проектов по повышению качества образования в ОУ и их исполнение (отсутствие минус 5 баллов).</a:t>
            </a:r>
          </a:p>
          <a:p>
            <a:pPr algn="just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5. Наличие программ дополнительного образования, внеурочной деятельности.</a:t>
            </a:r>
          </a:p>
          <a:p>
            <a:pPr algn="just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6.Участие в конкурсах профессионального мастерства (не заявлялись на участие  минус 5 баллов).</a:t>
            </a:r>
          </a:p>
          <a:p>
            <a:pPr algn="just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7. Участие в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грантовых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конкурсах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Пожарского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муниципального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района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министерства образования Приморского края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и др. (не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заявлялись на участие минус 5 баллов) и  др.</a:t>
            </a:r>
          </a:p>
          <a:p>
            <a:pPr algn="just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8. Реализация программ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воспитания. Своеобразие и индивидуальность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программы.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ФГ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результаты второго мониторинга на 15.01.2022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85719" y="1500177"/>
          <a:ext cx="8715437" cy="45902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1172"/>
                <a:gridCol w="1741172"/>
                <a:gridCol w="1589755"/>
                <a:gridCol w="1892589"/>
                <a:gridCol w="1750749"/>
              </a:tblGrid>
              <a:tr h="242463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ОУ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 регистрация учителей на портале 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оценка учащихся 8-9 классах на ФГ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Повышение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квалификации педагогов по ФГ (6)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Анализ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8613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СОШ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№ 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38/36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156/146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03464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СОШ № 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36/36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113/98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03464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СОШ № 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34/33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113/112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03464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СОШ № 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10/10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12/12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03464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СОШ № 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12/9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21/19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03464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СОШ № 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14/14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16/16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03464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ООШ № 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  (24.12)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5/5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11/11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223939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СОШ № 10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9/9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5/5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03464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ООШ № 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  (24.12)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10/4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10/3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</a:tr>
              <a:tr h="303464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СОШ № 13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13/13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45/39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03464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СОШ № 15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11/11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11/10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03464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СОШ № 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  (24.12)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14/11</a:t>
                      </a:r>
                      <a:endParaRPr lang="ru-RU" sz="1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23/23</a:t>
                      </a:r>
                      <a:endParaRPr lang="ru-RU" sz="1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4</a:t>
                      </a:r>
                      <a:endParaRPr lang="ru-RU" sz="1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-</a:t>
                      </a:r>
                      <a:endParaRPr lang="ru-RU" sz="1000" dirty="0"/>
                    </a:p>
                  </a:txBody>
                  <a:tcPr>
                    <a:noFill/>
                  </a:tcPr>
                </a:tc>
              </a:tr>
              <a:tr h="303464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СОШ № 17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14/14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34/32/28/32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03464"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Шнор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12</a:t>
            </a:fld>
            <a:endParaRPr lang="ru-RU"/>
          </a:p>
        </p:txBody>
      </p:sp>
      <p:cxnSp>
        <p:nvCxnSpPr>
          <p:cNvPr id="14" name="Прямая со стрелкой 13"/>
          <p:cNvCxnSpPr/>
          <p:nvPr/>
        </p:nvCxnSpPr>
        <p:spPr>
          <a:xfrm rot="5400000" flipH="1" flipV="1">
            <a:off x="-35751" y="2107397"/>
            <a:ext cx="150019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714348" y="2857496"/>
            <a:ext cx="7858180" cy="182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Скругленный прямоугольник 17"/>
          <p:cNvSpPr/>
          <p:nvPr/>
        </p:nvSpPr>
        <p:spPr>
          <a:xfrm>
            <a:off x="857224" y="1857364"/>
            <a:ext cx="285752" cy="1000132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428728" y="1857364"/>
            <a:ext cx="285752" cy="1000132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000232" y="1857364"/>
            <a:ext cx="285752" cy="1000132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2500298" y="1857364"/>
            <a:ext cx="285752" cy="1000132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3071802" y="1857364"/>
            <a:ext cx="285752" cy="1000132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6000760" y="1857364"/>
            <a:ext cx="285752" cy="1000132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4214810" y="1857364"/>
            <a:ext cx="285752" cy="1000132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5357818" y="1857364"/>
            <a:ext cx="285752" cy="1000132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3643306" y="1857364"/>
            <a:ext cx="285752" cy="1000132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4786314" y="1857364"/>
            <a:ext cx="285752" cy="1000132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6643702" y="1857364"/>
            <a:ext cx="285752" cy="1000132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7358082" y="1857364"/>
            <a:ext cx="285752" cy="1000132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7929586" y="1857364"/>
            <a:ext cx="285752" cy="1000132"/>
          </a:xfrm>
          <a:prstGeom prst="round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TextBox 33"/>
          <p:cNvSpPr txBox="1"/>
          <p:nvPr/>
        </p:nvSpPr>
        <p:spPr>
          <a:xfrm>
            <a:off x="642910" y="2928934"/>
            <a:ext cx="60007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СШ №10  СШ №6</a:t>
            </a:r>
            <a:endParaRPr lang="ru-RU" sz="1100" dirty="0"/>
          </a:p>
        </p:txBody>
      </p:sp>
      <p:sp>
        <p:nvSpPr>
          <p:cNvPr id="35" name="TextBox 34"/>
          <p:cNvSpPr txBox="1"/>
          <p:nvPr/>
        </p:nvSpPr>
        <p:spPr>
          <a:xfrm>
            <a:off x="1857356" y="2928934"/>
            <a:ext cx="77153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СШ №1 СШ №2 СШ №4 СШ №5 СШ №7 ОШ №8 ООШ №13  ОШ №15  ОШ №16</a:t>
            </a:r>
            <a:endParaRPr lang="ru-RU" sz="1100" dirty="0"/>
          </a:p>
        </p:txBody>
      </p:sp>
      <p:sp>
        <p:nvSpPr>
          <p:cNvPr id="37" name="TextBox 36"/>
          <p:cNvSpPr txBox="1"/>
          <p:nvPr/>
        </p:nvSpPr>
        <p:spPr>
          <a:xfrm>
            <a:off x="7143768" y="2928934"/>
            <a:ext cx="285752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СШ №17  ОШ №12</a:t>
            </a:r>
            <a:endParaRPr lang="ru-RU" sz="1100" dirty="0"/>
          </a:p>
        </p:txBody>
      </p:sp>
      <p:sp>
        <p:nvSpPr>
          <p:cNvPr id="38" name="TextBox 37"/>
          <p:cNvSpPr txBox="1"/>
          <p:nvPr/>
        </p:nvSpPr>
        <p:spPr>
          <a:xfrm>
            <a:off x="785786" y="1285860"/>
            <a:ext cx="25003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Сильно </a:t>
            </a:r>
          </a:p>
          <a:p>
            <a:r>
              <a:rPr lang="ru-RU" sz="1200" dirty="0" smtClean="0"/>
              <a:t>Неуспевающие  -  2</a:t>
            </a:r>
            <a:endParaRPr lang="ru-RU" sz="1200" dirty="0"/>
          </a:p>
        </p:txBody>
      </p:sp>
      <p:sp>
        <p:nvSpPr>
          <p:cNvPr id="39" name="TextBox 38"/>
          <p:cNvSpPr txBox="1"/>
          <p:nvPr/>
        </p:nvSpPr>
        <p:spPr>
          <a:xfrm>
            <a:off x="3571868" y="1428736"/>
            <a:ext cx="23574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Умеренно неуспевающие  - 9</a:t>
            </a:r>
            <a:endParaRPr lang="ru-RU" sz="1200" dirty="0"/>
          </a:p>
        </p:txBody>
      </p:sp>
      <p:sp>
        <p:nvSpPr>
          <p:cNvPr id="40" name="TextBox 39"/>
          <p:cNvSpPr txBox="1"/>
          <p:nvPr/>
        </p:nvSpPr>
        <p:spPr>
          <a:xfrm>
            <a:off x="7215206" y="1285860"/>
            <a:ext cx="2143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Базово </a:t>
            </a:r>
          </a:p>
          <a:p>
            <a:r>
              <a:rPr lang="ru-RU" sz="1200" dirty="0" smtClean="0"/>
              <a:t>Неуспевающие - 2</a:t>
            </a:r>
            <a:endParaRPr lang="ru-RU" sz="1200" dirty="0"/>
          </a:p>
        </p:txBody>
      </p:sp>
      <p:sp>
        <p:nvSpPr>
          <p:cNvPr id="41" name="TextBox 40"/>
          <p:cNvSpPr txBox="1"/>
          <p:nvPr/>
        </p:nvSpPr>
        <p:spPr>
          <a:xfrm>
            <a:off x="4286248" y="1071546"/>
            <a:ext cx="1357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2019</a:t>
            </a:r>
            <a:endParaRPr lang="ru-RU" dirty="0"/>
          </a:p>
        </p:txBody>
      </p:sp>
      <p:cxnSp>
        <p:nvCxnSpPr>
          <p:cNvPr id="44" name="Прямая со стрелкой 43"/>
          <p:cNvCxnSpPr/>
          <p:nvPr/>
        </p:nvCxnSpPr>
        <p:spPr>
          <a:xfrm rot="5400000" flipH="1" flipV="1">
            <a:off x="-34957" y="4535495"/>
            <a:ext cx="150019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>
            <a:off x="714348" y="5286388"/>
            <a:ext cx="7858180" cy="182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Скругленный прямоугольник 45"/>
          <p:cNvSpPr/>
          <p:nvPr/>
        </p:nvSpPr>
        <p:spPr>
          <a:xfrm>
            <a:off x="2500298" y="4286256"/>
            <a:ext cx="285752" cy="1000132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2000232" y="4286256"/>
            <a:ext cx="285752" cy="1000132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1428728" y="4286256"/>
            <a:ext cx="285752" cy="1000132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857224" y="4286256"/>
            <a:ext cx="285752" cy="1000132"/>
          </a:xfrm>
          <a:prstGeom prst="round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TextBox 49"/>
          <p:cNvSpPr txBox="1"/>
          <p:nvPr/>
        </p:nvSpPr>
        <p:spPr>
          <a:xfrm>
            <a:off x="642910" y="5357826"/>
            <a:ext cx="61436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СШ №10 СШ №17 ОШ №8 ОШ №12</a:t>
            </a:r>
            <a:endParaRPr lang="ru-RU" sz="1100" dirty="0"/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6072198" y="4286256"/>
            <a:ext cx="285752" cy="1000132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5500694" y="4286256"/>
            <a:ext cx="285752" cy="1000132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4929190" y="4286256"/>
            <a:ext cx="285752" cy="1000132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4286248" y="4286256"/>
            <a:ext cx="285752" cy="1000132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3714744" y="4286256"/>
            <a:ext cx="285752" cy="1000132"/>
          </a:xfrm>
          <a:prstGeom prst="round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3143240" y="4286256"/>
            <a:ext cx="285752" cy="1000132"/>
          </a:xfrm>
          <a:prstGeom prst="round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TextBox 57"/>
          <p:cNvSpPr txBox="1"/>
          <p:nvPr/>
        </p:nvSpPr>
        <p:spPr>
          <a:xfrm>
            <a:off x="3000364" y="5357826"/>
            <a:ext cx="48577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СШ №2 СШ №5 СШ №7 ООШ №13 ОШ №15 ОШ №16</a:t>
            </a:r>
            <a:endParaRPr lang="ru-RU" sz="1100" dirty="0"/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7072330" y="4714884"/>
            <a:ext cx="1143008" cy="71438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0" name="TextBox 59"/>
          <p:cNvSpPr txBox="1"/>
          <p:nvPr/>
        </p:nvSpPr>
        <p:spPr>
          <a:xfrm>
            <a:off x="857224" y="3643314"/>
            <a:ext cx="16430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Сильно неуспевающие  - 4</a:t>
            </a:r>
            <a:endParaRPr lang="ru-RU" sz="1200" dirty="0"/>
          </a:p>
        </p:txBody>
      </p:sp>
      <p:sp>
        <p:nvSpPr>
          <p:cNvPr id="61" name="TextBox 60"/>
          <p:cNvSpPr txBox="1"/>
          <p:nvPr/>
        </p:nvSpPr>
        <p:spPr>
          <a:xfrm>
            <a:off x="3786182" y="3786190"/>
            <a:ext cx="27146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Умеренно неуспевающие  - 6 </a:t>
            </a:r>
            <a:endParaRPr lang="ru-RU" sz="1200" dirty="0"/>
          </a:p>
        </p:txBody>
      </p:sp>
      <p:sp>
        <p:nvSpPr>
          <p:cNvPr id="62" name="TextBox 61"/>
          <p:cNvSpPr txBox="1"/>
          <p:nvPr/>
        </p:nvSpPr>
        <p:spPr>
          <a:xfrm>
            <a:off x="4286248" y="3429000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2021</a:t>
            </a:r>
            <a:endParaRPr lang="ru-RU" dirty="0"/>
          </a:p>
        </p:txBody>
      </p:sp>
      <p:sp>
        <p:nvSpPr>
          <p:cNvPr id="63" name="TextBox 62"/>
          <p:cNvSpPr txBox="1"/>
          <p:nvPr/>
        </p:nvSpPr>
        <p:spPr>
          <a:xfrm>
            <a:off x="7215206" y="3643314"/>
            <a:ext cx="2928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Базово</a:t>
            </a:r>
          </a:p>
          <a:p>
            <a:r>
              <a:rPr lang="ru-RU" sz="1200" dirty="0" smtClean="0"/>
              <a:t>Неуспевающие  - 0</a:t>
            </a:r>
            <a:endParaRPr lang="ru-RU" sz="1200" dirty="0"/>
          </a:p>
        </p:txBody>
      </p:sp>
      <p:cxnSp>
        <p:nvCxnSpPr>
          <p:cNvPr id="64" name="Прямая соединительная линия 63"/>
          <p:cNvCxnSpPr/>
          <p:nvPr/>
        </p:nvCxnSpPr>
        <p:spPr>
          <a:xfrm rot="5400000">
            <a:off x="1285852" y="2357430"/>
            <a:ext cx="1143008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единительная линия 65"/>
          <p:cNvCxnSpPr/>
          <p:nvPr/>
        </p:nvCxnSpPr>
        <p:spPr>
          <a:xfrm rot="5400000">
            <a:off x="6607983" y="2321711"/>
            <a:ext cx="107157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rot="5400000">
            <a:off x="2250265" y="4679165"/>
            <a:ext cx="135732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 rot="5400000">
            <a:off x="5965041" y="4679165"/>
            <a:ext cx="1357322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2071670" y="6000768"/>
            <a:ext cx="5786478" cy="338554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МОБУ СОШ № 1, 4 – вышли из ШНОР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13684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Количественный состав учащихся </a:t>
            </a:r>
            <a:b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20.09.2021         25.12.2021</a:t>
            </a:r>
            <a:b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/>
              <a:t>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2964         2934 (2925 за каникулы)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полугодие 30 чел. (39 чел.)</a:t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i="1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i="1" dirty="0">
                <a:latin typeface="Times New Roman" pitchFamily="18" charset="0"/>
                <a:cs typeface="Times New Roman" pitchFamily="18" charset="0"/>
              </a:rPr>
            </a:br>
            <a:endParaRPr lang="ru-RU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28596" y="1857364"/>
          <a:ext cx="8401080" cy="4714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</a:t>
            </a:fld>
            <a:endParaRPr lang="ru-RU"/>
          </a:p>
        </p:txBody>
      </p:sp>
      <p:cxnSp>
        <p:nvCxnSpPr>
          <p:cNvPr id="19" name="Прямая со стрелкой 18"/>
          <p:cNvCxnSpPr/>
          <p:nvPr/>
        </p:nvCxnSpPr>
        <p:spPr>
          <a:xfrm>
            <a:off x="4286248" y="857232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1285852" y="1428736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Успеваемость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полугодие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2021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– 2022 учебного года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85720" y="1285860"/>
          <a:ext cx="8429684" cy="52403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Качество знаний в 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полугодии 2021 – 2022 учебного года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500042"/>
            <a:ext cx="8686800" cy="121444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2020 – 2021 учебный год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гиа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- 2021</a:t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5</a:t>
            </a:fld>
            <a:endParaRPr lang="ru-RU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571472" y="1785926"/>
          <a:ext cx="3857652" cy="12344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4879"/>
                <a:gridCol w="233639"/>
                <a:gridCol w="799567"/>
                <a:gridCol w="799567"/>
              </a:tblGrid>
              <a:tr h="277975">
                <a:tc gridSpan="4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ГИА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- 11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31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Математика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31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Русский язык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31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Химия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Низкие результаты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71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Остальные предметы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0" y="3286124"/>
          <a:ext cx="9144000" cy="35652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21902"/>
                <a:gridCol w="4422098"/>
              </a:tblGrid>
              <a:tr h="3565206">
                <a:tc>
                  <a:txBody>
                    <a:bodyPr/>
                    <a:lstStyle/>
                    <a:p>
                      <a:pPr lvl="0"/>
                      <a:r>
                        <a:rPr kumimoji="0" lang="ru-RU" sz="13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1. Повышение качества преподавания профильных предметов. Обеспечить объективность проведение ВПР (2022 г.).</a:t>
                      </a:r>
                    </a:p>
                    <a:p>
                      <a:pPr lvl="0"/>
                      <a:endParaRPr kumimoji="0" lang="ru-RU" sz="13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lvl="0"/>
                      <a:r>
                        <a:rPr kumimoji="0" lang="ru-RU" sz="13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Повышение уровня подготовки учащихся, сдающих ЕГЭ, ОГЭ (с января консультации – графики на информационных стендах).</a:t>
                      </a:r>
                    </a:p>
                    <a:p>
                      <a:pPr lvl="0"/>
                      <a:endParaRPr kumimoji="0" lang="ru-RU" sz="13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lvl="0"/>
                      <a:r>
                        <a:rPr kumimoji="0" lang="ru-RU" sz="13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3. Дорожные карты перевода образовательных организаций в эффективный режим работы (с 01.02.2022).</a:t>
                      </a:r>
                    </a:p>
                    <a:p>
                      <a:pPr lvl="0"/>
                      <a:endParaRPr kumimoji="0" lang="ru-RU" sz="13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lvl="0"/>
                      <a:r>
                        <a:rPr kumimoji="0" lang="ru-RU" sz="13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4. Контроль исполнения мер, направленных на повышение качества образования в образовательных учреждениях (управление образования). </a:t>
                      </a:r>
                      <a:endParaRPr lang="ru-RU" sz="13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13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Самые высокие результаты по русскому  языку МОБУ СОШ № нет.</a:t>
                      </a:r>
                    </a:p>
                    <a:p>
                      <a:pPr algn="just"/>
                      <a:r>
                        <a:rPr kumimoji="0" lang="ru-RU" sz="13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Самые высокие результаты по математике МОБУ СОШ № 15.</a:t>
                      </a:r>
                    </a:p>
                    <a:p>
                      <a:pPr algn="just"/>
                      <a:r>
                        <a:rPr kumimoji="0" lang="ru-RU" sz="13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Самые низкие результаты по русскому языку МОБУ СОШ № 7, 16 ПМР.</a:t>
                      </a:r>
                    </a:p>
                    <a:p>
                      <a:pPr algn="just"/>
                      <a:r>
                        <a:rPr kumimoji="0" lang="ru-RU" sz="13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Самые низкие результаты по  математике МОБУ СОШ № 16 ПМР.</a:t>
                      </a:r>
                    </a:p>
                    <a:p>
                      <a:pPr algn="just"/>
                      <a:r>
                        <a:rPr kumimoji="0" lang="ru-RU" sz="13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 3 последние года  - высокие результаты – по математике 0 школ.</a:t>
                      </a:r>
                    </a:p>
                    <a:p>
                      <a:pPr algn="just"/>
                      <a:r>
                        <a:rPr kumimoji="0" lang="ru-RU" sz="13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 3 последние года  - высокие результаты – по русскому языку 0 школ.</a:t>
                      </a:r>
                    </a:p>
                    <a:p>
                      <a:pPr algn="just"/>
                      <a:r>
                        <a:rPr kumimoji="0" lang="ru-RU" sz="13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 3 последние года  - низкие результаты – по математике МОБУ СОШ № 4, 7 ПМР.</a:t>
                      </a:r>
                    </a:p>
                    <a:p>
                      <a:pPr algn="just"/>
                      <a:r>
                        <a:rPr kumimoji="0" lang="ru-RU" sz="13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 3 последние года  - низкие результаты – по русскому языку МОБУ СОШ № 7, 16 ПМР.</a:t>
                      </a:r>
                    </a:p>
                    <a:p>
                      <a:endParaRPr lang="ru-RU" sz="13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4857752" y="1785926"/>
          <a:ext cx="3846898" cy="856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4879"/>
                <a:gridCol w="222885"/>
                <a:gridCol w="1599134"/>
              </a:tblGrid>
              <a:tr h="277975"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ГИА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649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Математика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Низкие результаты</a:t>
                      </a:r>
                      <a:endParaRPr lang="ru-RU" sz="12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</a:tr>
              <a:tr h="2131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Times New Roman"/>
                          <a:ea typeface="Times New Roman"/>
                          <a:cs typeface="Times New Roman"/>
                        </a:rPr>
                        <a:t>Русский язык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-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Calibri"/>
                          <a:ea typeface="Times New Roman"/>
                          <a:cs typeface="Times New Roman"/>
                        </a:rPr>
                        <a:t>Низкие результаты</a:t>
                      </a:r>
                      <a:endParaRPr lang="ru-RU" sz="12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cxnSp>
        <p:nvCxnSpPr>
          <p:cNvPr id="8" name="Прямая соединительная линия 7"/>
          <p:cNvCxnSpPr/>
          <p:nvPr/>
        </p:nvCxnSpPr>
        <p:spPr>
          <a:xfrm rot="5400000" flipH="1" flipV="1">
            <a:off x="2820975" y="2678901"/>
            <a:ext cx="72232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Стрелка вниз 17"/>
          <p:cNvSpPr/>
          <p:nvPr/>
        </p:nvSpPr>
        <p:spPr>
          <a:xfrm>
            <a:off x="6786578" y="2786058"/>
            <a:ext cx="285752" cy="428628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Одаренные дети 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Вс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Ош (5-11 класс)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6</a:t>
            </a:fld>
            <a:endParaRPr lang="ru-RU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214282" y="1143001"/>
          <a:ext cx="8715436" cy="55174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818"/>
                <a:gridCol w="714380"/>
                <a:gridCol w="785818"/>
                <a:gridCol w="714382"/>
                <a:gridCol w="785818"/>
                <a:gridCol w="857256"/>
                <a:gridCol w="714381"/>
                <a:gridCol w="714381"/>
                <a:gridCol w="857256"/>
                <a:gridCol w="857256"/>
                <a:gridCol w="928690"/>
              </a:tblGrid>
              <a:tr h="410276">
                <a:tc gridSpan="6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ШКОЛЬНЫЙ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ЭТАП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МУНИЦИПАЛЬНЫЙ ЭТАП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Региональный</a:t>
                      </a:r>
                      <a:r>
                        <a:rPr lang="ru-RU" sz="11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этап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07369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ОУ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учащихся </a:t>
                      </a:r>
                    </a:p>
                    <a:p>
                      <a:pPr algn="ct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4-11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Количество олимпиад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Количество участников/ %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Количество </a:t>
                      </a:r>
                      <a:r>
                        <a:rPr lang="ru-RU" sz="8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человеко</a:t>
                      </a:r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предметников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Количество победителей</a:t>
                      </a:r>
                    </a:p>
                    <a:p>
                      <a:pPr algn="ct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 призеров %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Количество олимпиад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Количество</a:t>
                      </a:r>
                      <a:r>
                        <a:rPr lang="ru-RU" sz="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участников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Количество </a:t>
                      </a:r>
                      <a:r>
                        <a:rPr lang="ru-RU" sz="8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человеко</a:t>
                      </a:r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предметов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Количество призеров и победителей 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Количество участников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7932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СОШ</a:t>
                      </a:r>
                      <a:r>
                        <a:rPr lang="ru-RU" sz="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№ 1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275/59,3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4+2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7932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СОШ № 2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199/39,7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6-2 (отказ)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9654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СОШ № 4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495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172/34,7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4-1 (отказ)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7932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СОШ № 5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26/89,6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7932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СОШ № 6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13/27,1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7932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СОШ № 7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34/46,6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7932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ООШ № 8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13/50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2359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СОШ № 10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18/75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22359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ООШ № 12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9/31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7932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СОШ № 13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41/34,7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7932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СОШ № 15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29/58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7932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СОШ № 16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25/35,7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7932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СОШ № 17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36/32,4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17932"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2029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903/44,5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1853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528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306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539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26,5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r>
                        <a:rPr lang="ru-RU" sz="10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(детей)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Вс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ош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(4 класс) – 297 учащихся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школьный этап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785926"/>
            <a:ext cx="8686800" cy="4294199"/>
          </a:xfrm>
        </p:spPr>
        <p:txBody>
          <a:bodyPr>
            <a:normAutofit/>
          </a:bodyPr>
          <a:lstStyle/>
          <a:p>
            <a:pPr algn="r"/>
            <a:endParaRPr lang="ru-RU" sz="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Победители и призеры</a:t>
            </a: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Математика – 34 чел. (11%)                       10/29%</a:t>
            </a:r>
          </a:p>
          <a:p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Русский язык – 42 чел. (14%)                    25/59%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Од – 2021/2022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57161" y="1285859"/>
          <a:ext cx="8072490" cy="53189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5415"/>
                <a:gridCol w="1345415"/>
                <a:gridCol w="1345415"/>
                <a:gridCol w="1345415"/>
                <a:gridCol w="1345415"/>
                <a:gridCol w="1345415"/>
              </a:tblGrid>
              <a:tr h="308076">
                <a:tc rowSpan="2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ОУ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«Звезда» 6-11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кл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(не менее 50%)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«Океан знаний» 8-11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кл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(не менее 50%)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«Ближе к Дальнему» 6-11 </a:t>
                      </a:r>
                      <a:r>
                        <a:rPr lang="ru-RU" sz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кл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(не менее 50%)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8076">
                <a:tc vMerge="1"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Количество детей//участников /%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Количество  детей/участников</a:t>
                      </a:r>
                      <a:r>
                        <a:rPr lang="ru-RU" sz="1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/ </a:t>
                      </a:r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Количество работ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Количество участников / %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Количество участников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08076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СОШ</a:t>
                      </a:r>
                      <a:r>
                        <a:rPr lang="ru-RU" sz="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№ 1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346/94/27,2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212/57/26,9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43/12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08076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СОШ № 2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330/93/28,5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187/49/26,2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22/6,7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08076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СОШ № 4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341/132/38,77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173/22/12,7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20/5,9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08076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СОШ № 5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23/14/60,9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14/5/35,7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23/100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08076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СОШ № 6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42/9/21,4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29/4/13,5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10/23,8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08076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СОШ № 7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47/45/95,7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23/2/8,7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7/14,9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08076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ООШ № 8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20/9/45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8/5/62,5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6/30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08076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СОШ № 10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20/19/95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10/3/30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18/90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08076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ООШ № 12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20/9/45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10/3/30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9/45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08076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СОШ № 13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84/23/27,4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58/40/69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15/17,8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08076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СОШ № 15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33/16/48,4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18/10/55,5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33/100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08076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СОШ № 16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57/7/12,3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27/10/37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18/31,6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08076">
                <a:tc>
                  <a:txBody>
                    <a:bodyPr/>
                    <a:lstStyle/>
                    <a:p>
                      <a:pPr algn="ctr"/>
                      <a:r>
                        <a:rPr lang="ru-RU" sz="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СОШ № 17</a:t>
                      </a:r>
                      <a:endParaRPr lang="ru-RU" sz="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86/43/50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51/33/64,7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43/50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08076">
                <a:tc>
                  <a:txBody>
                    <a:bodyPr/>
                    <a:lstStyle/>
                    <a:p>
                      <a:pPr algn="ctr"/>
                      <a:r>
                        <a:rPr lang="ru-RU" sz="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  <a:endParaRPr lang="ru-RU" sz="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1449/510/35,2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830/270/35,5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411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267/18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Мотивирующий мониторинг  руководителей ОУ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142984"/>
            <a:ext cx="8634442" cy="5214974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  Менеджмент руководителя</a:t>
            </a:r>
          </a:p>
          <a:p>
            <a:pPr algn="just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1. Своевременное и целенаправленное расходование средств субвенции на учебные расходы.</a:t>
            </a:r>
          </a:p>
          <a:p>
            <a:pPr algn="just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Привлечение дополнительных средств за счет реализации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платных дополнительных услуг, в том числе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образовательных и др.</a:t>
            </a:r>
            <a:endParaRPr lang="ru-RU" sz="15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3. Достоверность и своевременность предоставления информации.</a:t>
            </a:r>
          </a:p>
          <a:p>
            <a:pPr algn="just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4. Планирование и выполнение показателей муниципального задания.</a:t>
            </a:r>
          </a:p>
          <a:p>
            <a:pPr algn="just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Рациональный 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подход при распределении и  имеющейся вакансии в соответствии с учебным планом и штатным расписанием. </a:t>
            </a:r>
          </a:p>
          <a:p>
            <a:pPr algn="just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6.  Своевременное и качественное заполнение СГО.</a:t>
            </a:r>
          </a:p>
          <a:p>
            <a:pPr algn="ctr"/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   Качество образования</a:t>
            </a:r>
          </a:p>
          <a:p>
            <a:pPr algn="just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1. Доля, выпускников 9-х классов, не получивших аттестаты до 01.08..</a:t>
            </a:r>
          </a:p>
          <a:p>
            <a:pPr algn="just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2. Доля выпускников 11-х классов, не получивших аттестаты до 01.08..</a:t>
            </a:r>
          </a:p>
          <a:p>
            <a:pPr algn="just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3. Ошибки при формировании баз данных участников ОГЭ, ЕГЭ, при организации и проведении ГИА-2022.</a:t>
            </a:r>
          </a:p>
          <a:p>
            <a:pPr algn="just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4.  ШНОР.  Реализация дорожной карты ОУ по переводу школы в эффективный режим функционирования.</a:t>
            </a:r>
          </a:p>
          <a:p>
            <a:pPr algn="just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5. Реализация муниципального плана мероприятий по ФГ.</a:t>
            </a:r>
          </a:p>
          <a:p>
            <a:pPr algn="just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6. % участия в школьном этапе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Вс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ОШ от общего количества обучающихся 4-11 классах.</a:t>
            </a:r>
          </a:p>
          <a:p>
            <a:pPr algn="just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7. % участников муниципального этапа </a:t>
            </a:r>
            <a:r>
              <a:rPr lang="ru-RU" sz="1500" dirty="0" err="1" smtClean="0">
                <a:latin typeface="Times New Roman" pitchFamily="18" charset="0"/>
                <a:cs typeface="Times New Roman" pitchFamily="18" charset="0"/>
              </a:rPr>
              <a:t>Вс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ОШ.</a:t>
            </a:r>
          </a:p>
          <a:p>
            <a:pPr algn="just"/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8. Уровень достижения показателя «Доля обучающихся, участвующих в олимпиадах и иных интеллектуальных и творческих конкурсах» (не менее 50%  учащихся указанной возрастной категории).</a:t>
            </a:r>
          </a:p>
          <a:p>
            <a:pPr algn="ctr"/>
            <a:endParaRPr lang="ru-RU" sz="1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3278</TotalTime>
  <Words>1300</Words>
  <Application>Microsoft Office PowerPoint</Application>
  <PresentationFormat>Экран (4:3)</PresentationFormat>
  <Paragraphs>449</Paragraphs>
  <Slides>12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Трек</vt:lpstr>
      <vt:lpstr>О некоторых итогах работы общеобразовательных учреждений Пожарского муниципального района за I полугодие 2021-2022 учебного года</vt:lpstr>
      <vt:lpstr>      Количественный состав учащихся  20.09.2021         25.12.2021   2964         2934 (2925 за каникулы) I полугодие 30 чел. (39 чел.)      </vt:lpstr>
      <vt:lpstr>Успеваемость  I  полугодие 2021 – 2022 учебного года</vt:lpstr>
      <vt:lpstr>Качество знаний в  I  полугодии 2021 – 2022 учебного года</vt:lpstr>
      <vt:lpstr>  2020 – 2021 учебный год  гиа - 2021   </vt:lpstr>
      <vt:lpstr>Одаренные дети  Вс Ош (5-11 класс)</vt:lpstr>
      <vt:lpstr> Вс ош (4 класс) – 297 учащихся  школьный этап</vt:lpstr>
      <vt:lpstr>Од – 2021/2022</vt:lpstr>
      <vt:lpstr>Мотивирующий мониторинг  руководителей ОУ</vt:lpstr>
      <vt:lpstr>Мотивирующий мониторинг  руководителей ОУ</vt:lpstr>
      <vt:lpstr>ФГ  результаты второго мониторинга на 15.01.2022 </vt:lpstr>
      <vt:lpstr>Шнор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модернизации системы образования Пожарского муниципального района Приморского края в 2015-2016 учебном году и задачи на 2016-2017 учебный год</dc:title>
  <dc:creator>ОНО</dc:creator>
  <cp:lastModifiedBy>Admin</cp:lastModifiedBy>
  <cp:revision>550</cp:revision>
  <cp:lastPrinted>2020-08-25T08:08:33Z</cp:lastPrinted>
  <dcterms:created xsi:type="dcterms:W3CDTF">2016-08-25T00:00:52Z</dcterms:created>
  <dcterms:modified xsi:type="dcterms:W3CDTF">2022-01-26T23:45:56Z</dcterms:modified>
</cp:coreProperties>
</file>